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4"/>
    <p:restoredTop sz="94659"/>
  </p:normalViewPr>
  <p:slideViewPr>
    <p:cSldViewPr snapToGrid="0" snapToObjects="1">
      <p:cViewPr varScale="1">
        <p:scale>
          <a:sx n="110" d="100"/>
          <a:sy n="110" d="100"/>
        </p:scale>
        <p:origin x="100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22538369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6727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1395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9989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0784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46720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0268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734342"/>
            <a:ext cx="7772400" cy="2245499"/>
          </a:xfrm>
          <a:prstGeom prst="rect">
            <a:avLst/>
          </a:prstGeom>
        </p:spPr>
        <p:txBody>
          <a:bodyPr lIns="91425" tIns="91425" rIns="91425" bIns="91425" anchor="b" anchorCtr="0">
            <a:noAutofit/>
          </a:bodyPr>
          <a:lstStyle/>
          <a:p>
            <a:pPr>
              <a:buNone/>
            </a:pPr>
            <a:r>
              <a:rPr lang="en"/>
              <a:t>Experiencia #1</a:t>
            </a:r>
          </a:p>
        </p:txBody>
      </p:sp>
      <p:sp>
        <p:nvSpPr>
          <p:cNvPr id="29" name="Shape 29"/>
          <p:cNvSpPr txBox="1">
            <a:spLocks noGrp="1"/>
          </p:cNvSpPr>
          <p:nvPr>
            <p:ph type="subTitle" idx="1"/>
          </p:nvPr>
        </p:nvSpPr>
        <p:spPr>
          <a:xfrm>
            <a:off x="685800" y="4124476"/>
            <a:ext cx="7772400" cy="949799"/>
          </a:xfrm>
          <a:prstGeom prst="rect">
            <a:avLst/>
          </a:prstGeom>
        </p:spPr>
        <p:txBody>
          <a:bodyPr lIns="91425" tIns="91425" rIns="91425" bIns="91425" anchor="ctr" anchorCtr="0">
            <a:noAutofit/>
          </a:bodyPr>
          <a:lstStyle/>
          <a:p>
            <a:pPr>
              <a:buNone/>
            </a:pPr>
            <a:r>
              <a:rPr lang="en"/>
              <a:t>SPAN 101  Spring 2013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8225" y="-482887"/>
            <a:ext cx="8229600" cy="1522199"/>
          </a:xfrm>
          <a:prstGeom prst="rect">
            <a:avLst/>
          </a:prstGeom>
        </p:spPr>
        <p:txBody>
          <a:bodyPr lIns="91425" tIns="91425" rIns="91425" bIns="91425" anchor="b" anchorCtr="0">
            <a:noAutofit/>
          </a:bodyPr>
          <a:lstStyle/>
          <a:p>
            <a:pPr>
              <a:buNone/>
            </a:pPr>
            <a:r>
              <a:rPr lang="en" sz="3600"/>
              <a:t>Repaso - Capítulo preliminar</a:t>
            </a:r>
          </a:p>
        </p:txBody>
      </p:sp>
      <p:sp>
        <p:nvSpPr>
          <p:cNvPr id="35" name="Shape 35"/>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endParaRPr/>
          </a:p>
        </p:txBody>
      </p:sp>
      <p:sp>
        <p:nvSpPr>
          <p:cNvPr id="36" name="Shape 36"/>
          <p:cNvSpPr/>
          <p:nvPr/>
        </p:nvSpPr>
        <p:spPr>
          <a:xfrm>
            <a:off x="0" y="928687"/>
            <a:ext cx="8286751" cy="6215063"/>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8225" y="-482887"/>
            <a:ext cx="8229600" cy="1522199"/>
          </a:xfrm>
          <a:prstGeom prst="rect">
            <a:avLst/>
          </a:prstGeom>
        </p:spPr>
        <p:txBody>
          <a:bodyPr lIns="91425" tIns="91425" rIns="91425" bIns="91425" anchor="b" anchorCtr="0">
            <a:noAutofit/>
          </a:bodyPr>
          <a:lstStyle/>
          <a:p>
            <a:pPr lvl="0" rtl="0">
              <a:buNone/>
            </a:pPr>
            <a:r>
              <a:rPr lang="en" sz="3600"/>
              <a:t>Repaso - Capítulo 1</a:t>
            </a:r>
          </a:p>
        </p:txBody>
      </p:sp>
      <p:sp>
        <p:nvSpPr>
          <p:cNvPr id="42" name="Shape 42"/>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endParaRPr/>
          </a:p>
        </p:txBody>
      </p:sp>
      <p:sp>
        <p:nvSpPr>
          <p:cNvPr id="43" name="Shape 43"/>
          <p:cNvSpPr/>
          <p:nvPr/>
        </p:nvSpPr>
        <p:spPr>
          <a:xfrm>
            <a:off x="0" y="1039312"/>
            <a:ext cx="9144000" cy="6858000"/>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lvl="0" rtl="0">
              <a:buNone/>
            </a:pPr>
            <a:r>
              <a:rPr lang="en"/>
              <a:t>Experiencia #1</a:t>
            </a:r>
          </a:p>
        </p:txBody>
      </p:sp>
      <p:sp>
        <p:nvSpPr>
          <p:cNvPr id="49" name="Shape 49"/>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a:buNone/>
            </a:pPr>
            <a:r>
              <a:rPr lang="en" sz="2600"/>
              <a:t>For Experiencia #1 you will need to talk with your classmates to complete the available class schedule for an upcoming semester.  Use the information you have to help others complete their schedules and ask others for the proper information to complete your schedule as well as the activities that your professor and friends do in their free time. Your end goal is to use what you know in Spanish to fill in all of the missing information during class today. Once completed, you should turn in your sheet to me and may go.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522199"/>
          </a:xfrm>
          <a:prstGeom prst="rect">
            <a:avLst/>
          </a:prstGeom>
        </p:spPr>
        <p:txBody>
          <a:bodyPr lIns="91425" tIns="91425" rIns="91425" bIns="91425" anchor="b" anchorCtr="0">
            <a:noAutofit/>
          </a:bodyPr>
          <a:lstStyle/>
          <a:p>
            <a:pPr>
              <a:buNone/>
            </a:pPr>
            <a:r>
              <a:rPr lang="en"/>
              <a:t>Guidelines</a:t>
            </a:r>
          </a:p>
        </p:txBody>
      </p:sp>
      <p:sp>
        <p:nvSpPr>
          <p:cNvPr id="55" name="Shape 55"/>
          <p:cNvSpPr txBox="1">
            <a:spLocks noGrp="1"/>
          </p:cNvSpPr>
          <p:nvPr>
            <p:ph type="body" idx="1"/>
          </p:nvPr>
        </p:nvSpPr>
        <p:spPr>
          <a:xfrm>
            <a:off x="457200" y="1947332"/>
            <a:ext cx="8229600" cy="4620299"/>
          </a:xfrm>
          <a:prstGeom prst="rect">
            <a:avLst/>
          </a:prstGeom>
        </p:spPr>
        <p:txBody>
          <a:bodyPr lIns="91425" tIns="91425" rIns="91425" bIns="91425" anchor="t" anchorCtr="0">
            <a:noAutofit/>
          </a:bodyPr>
          <a:lstStyle/>
          <a:p>
            <a:pPr lvl="0" rtl="0">
              <a:buNone/>
            </a:pPr>
            <a:r>
              <a:rPr lang="en" sz="1800"/>
              <a:t>Your interactions will be evaluated by your professor. For each interaction you must:</a:t>
            </a:r>
          </a:p>
          <a:p>
            <a:pPr marL="914400" lvl="0" indent="-342900" rtl="0">
              <a:buClr>
                <a:schemeClr val="dk2"/>
              </a:buClr>
              <a:buSzPct val="166666"/>
              <a:buFont typeface="Arial"/>
              <a:buChar char="•"/>
            </a:pPr>
            <a:r>
              <a:rPr lang="en" sz="1800"/>
              <a:t>greet your classmate with a </a:t>
            </a:r>
            <a:r>
              <a:rPr lang="en" sz="1800" i="1"/>
              <a:t>saludo</a:t>
            </a:r>
          </a:p>
          <a:p>
            <a:pPr marL="914400" lvl="0" indent="-342900" rtl="0">
              <a:buClr>
                <a:schemeClr val="dk2"/>
              </a:buClr>
              <a:buSzPct val="166666"/>
              <a:buFont typeface="Arial"/>
              <a:buChar char="•"/>
            </a:pPr>
            <a:r>
              <a:rPr lang="en" sz="1800"/>
              <a:t>ask the appropriate question</a:t>
            </a:r>
          </a:p>
          <a:p>
            <a:pPr marL="914400" lvl="0" indent="-342900" rtl="0">
              <a:buClr>
                <a:schemeClr val="dk2"/>
              </a:buClr>
              <a:buSzPct val="166666"/>
              <a:buFont typeface="Arial"/>
              <a:buChar char="•"/>
            </a:pPr>
            <a:r>
              <a:rPr lang="en" sz="1800"/>
              <a:t>answer any questions your classmate might have</a:t>
            </a:r>
          </a:p>
          <a:p>
            <a:pPr marL="914400" lvl="0" indent="-342900" rtl="0">
              <a:buClr>
                <a:schemeClr val="dk2"/>
              </a:buClr>
              <a:buSzPct val="166666"/>
              <a:buFont typeface="Arial"/>
              <a:buChar char="•"/>
            </a:pPr>
            <a:r>
              <a:rPr lang="en" sz="1800"/>
              <a:t>write all answers in words (including la hora), be careful of spelling</a:t>
            </a:r>
          </a:p>
          <a:p>
            <a:pPr marL="914400" lvl="0" indent="-342900" rtl="0">
              <a:buClr>
                <a:schemeClr val="dk2"/>
              </a:buClr>
              <a:buSzPct val="166666"/>
              <a:buFont typeface="Arial"/>
              <a:buChar char="•"/>
            </a:pPr>
            <a:r>
              <a:rPr lang="en" sz="1800"/>
              <a:t>end the interaction appropriately with a </a:t>
            </a:r>
            <a:r>
              <a:rPr lang="en" sz="1800" i="1"/>
              <a:t>despedida</a:t>
            </a:r>
          </a:p>
          <a:p>
            <a:pPr lvl="0" rtl="0">
              <a:buNone/>
            </a:pPr>
            <a:r>
              <a:rPr lang="en" sz="1800"/>
              <a:t>You should only give information based on the printed sheet you have, not information gathered from others. </a:t>
            </a:r>
          </a:p>
          <a:p>
            <a:pPr marL="457200" lvl="0" indent="-342900" rtl="0">
              <a:buClr>
                <a:schemeClr val="dk2"/>
              </a:buClr>
              <a:buSzPct val="166666"/>
              <a:buFont typeface="Arial"/>
              <a:buChar char="•"/>
            </a:pPr>
            <a:r>
              <a:rPr lang="en" sz="1800"/>
              <a:t>If you do not have the printed information answer: </a:t>
            </a:r>
            <a:r>
              <a:rPr lang="en" sz="1800" i="1"/>
              <a:t>No puedo decirte.</a:t>
            </a:r>
          </a:p>
          <a:p>
            <a:pPr lvl="0" rtl="0">
              <a:buNone/>
            </a:pPr>
            <a:r>
              <a:rPr lang="en" sz="1800"/>
              <a:t>You MUST speak only Spanish. If your instructor hears you speaking English you will get a colored dot added to your sheet. Three colored dots will result in a 10 point reduction of your final grade. </a:t>
            </a:r>
          </a:p>
          <a:p>
            <a:pPr lvl="0" indent="457200">
              <a:buNone/>
            </a:pPr>
            <a:r>
              <a:rPr lang="en" sz="1800"/>
              <a:t>DO NOT look at others sheets or allow others to look at your sheet. Any visual sharing of sheets will result in an automatic zero for Experiencia #1 and is considered cheating.</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p:nvPr/>
        </p:nvSpPr>
        <p:spPr>
          <a:xfrm>
            <a:off x="157162" y="1104900"/>
            <a:ext cx="8829675" cy="4648200"/>
          </a:xfrm>
          <a:prstGeom prst="rect">
            <a:avLst/>
          </a:prstGeom>
          <a:blipFill>
            <a:blip r:embed="rId3"/>
            <a:stretch>
              <a:fillRect/>
            </a:stretch>
          </a:blipFill>
          <a:ln>
            <a:noFill/>
          </a:ln>
        </p:spPr>
      </p:sp>
      <p:sp>
        <p:nvSpPr>
          <p:cNvPr id="61" name="Shape 61"/>
          <p:cNvSpPr txBox="1"/>
          <p:nvPr/>
        </p:nvSpPr>
        <p:spPr>
          <a:xfrm>
            <a:off x="993650" y="354875"/>
            <a:ext cx="2827199" cy="1147200"/>
          </a:xfrm>
          <a:prstGeom prst="rect">
            <a:avLst/>
          </a:prstGeom>
          <a:solidFill>
            <a:srgbClr val="4A86E8"/>
          </a:solidFill>
        </p:spPr>
        <p:txBody>
          <a:bodyPr lIns="91425" tIns="91425" rIns="91425" bIns="91425" anchor="t" anchorCtr="0">
            <a:noAutofit/>
          </a:bodyPr>
          <a:lstStyle/>
          <a:p>
            <a:pPr lvl="0" rtl="0">
              <a:buClr>
                <a:srgbClr val="000000"/>
              </a:buClr>
              <a:buSzPct val="78571"/>
              <a:buFont typeface="Arial"/>
              <a:buNone/>
            </a:pPr>
            <a:r>
              <a:rPr lang="en"/>
              <a:t>Two points will be given for each correct square.</a:t>
            </a:r>
          </a:p>
          <a:p>
            <a:pPr lvl="0" rtl="0">
              <a:buClr>
                <a:srgbClr val="000000"/>
              </a:buClr>
              <a:buSzPct val="78571"/>
              <a:buFont typeface="Arial"/>
              <a:buNone/>
            </a:pPr>
            <a:r>
              <a:rPr lang="en"/>
              <a:t>+1 point correct content</a:t>
            </a:r>
          </a:p>
          <a:p>
            <a:pPr lvl="0" rtl="0">
              <a:buClr>
                <a:srgbClr val="000000"/>
              </a:buClr>
              <a:buSzPct val="78571"/>
              <a:buFont typeface="Arial"/>
              <a:buNone/>
            </a:pPr>
            <a:r>
              <a:rPr lang="en"/>
              <a:t>+1 point correct form (spelling, accents, etc.)</a:t>
            </a:r>
          </a:p>
        </p:txBody>
      </p:sp>
      <p:sp>
        <p:nvSpPr>
          <p:cNvPr id="62" name="Shape 62"/>
          <p:cNvSpPr txBox="1"/>
          <p:nvPr/>
        </p:nvSpPr>
        <p:spPr>
          <a:xfrm>
            <a:off x="579625" y="5737169"/>
            <a:ext cx="2767799" cy="946200"/>
          </a:xfrm>
          <a:prstGeom prst="rect">
            <a:avLst/>
          </a:prstGeom>
          <a:solidFill>
            <a:srgbClr val="4A86E8"/>
          </a:solidFill>
        </p:spPr>
        <p:txBody>
          <a:bodyPr lIns="91425" tIns="91425" rIns="91425" bIns="91425" anchor="t" anchorCtr="0">
            <a:noAutofit/>
          </a:bodyPr>
          <a:lstStyle/>
          <a:p>
            <a:pPr>
              <a:buNone/>
            </a:pPr>
            <a:r>
              <a:rPr lang="en"/>
              <a:t>Up to three points awarded for each adequate saludos, pregunta or despedida as evaluated by your instructor. </a:t>
            </a:r>
          </a:p>
        </p:txBody>
      </p:sp>
      <p:sp>
        <p:nvSpPr>
          <p:cNvPr id="63" name="Shape 63"/>
          <p:cNvSpPr txBox="1"/>
          <p:nvPr/>
        </p:nvSpPr>
        <p:spPr>
          <a:xfrm>
            <a:off x="5275850" y="4944625"/>
            <a:ext cx="2531400" cy="1561500"/>
          </a:xfrm>
          <a:prstGeom prst="rect">
            <a:avLst/>
          </a:prstGeom>
          <a:solidFill>
            <a:srgbClr val="4A86E8"/>
          </a:solidFill>
        </p:spPr>
        <p:txBody>
          <a:bodyPr lIns="91425" tIns="91425" rIns="91425" bIns="91425" anchor="t" anchorCtr="0">
            <a:noAutofit/>
          </a:bodyPr>
          <a:lstStyle/>
          <a:p>
            <a:pPr lvl="0" rtl="0">
              <a:buClr>
                <a:srgbClr val="000000"/>
              </a:buClr>
              <a:buSzPct val="78571"/>
              <a:buFont typeface="Arial"/>
              <a:buNone/>
            </a:pPr>
            <a:r>
              <a:rPr lang="en"/>
              <a:t>Four points will be given for each correct activity.</a:t>
            </a:r>
          </a:p>
          <a:p>
            <a:pPr lvl="0" rtl="0">
              <a:buClr>
                <a:srgbClr val="000000"/>
              </a:buClr>
              <a:buSzPct val="78571"/>
              <a:buFont typeface="Arial"/>
              <a:buNone/>
            </a:pPr>
            <a:r>
              <a:rPr lang="en"/>
              <a:t>+1 point correct content</a:t>
            </a:r>
          </a:p>
          <a:p>
            <a:pPr lvl="0" rtl="0">
              <a:buClr>
                <a:srgbClr val="000000"/>
              </a:buClr>
              <a:buSzPct val="78571"/>
              <a:buFont typeface="Arial"/>
              <a:buNone/>
            </a:pPr>
            <a:r>
              <a:rPr lang="en"/>
              <a:t>+2 point correct verb form </a:t>
            </a:r>
          </a:p>
          <a:p>
            <a:pPr lvl="0" rtl="0">
              <a:buClr>
                <a:srgbClr val="000000"/>
              </a:buClr>
              <a:buSzPct val="78571"/>
              <a:buFont typeface="Arial"/>
              <a:buNone/>
            </a:pPr>
            <a:r>
              <a:rPr lang="en"/>
              <a:t>+1 point other mechanics (spelling, accents, etc.)</a:t>
            </a:r>
          </a:p>
        </p:txBody>
      </p:sp>
    </p:spTree>
  </p:cSld>
  <p:clrMapOvr>
    <a:masterClrMapping/>
  </p:clrMapOvr>
  <p:transition spd="slow">
    <p:cut/>
  </p:transition>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357</Words>
  <Application>Microsoft Macintosh PowerPoint</Application>
  <PresentationFormat>On-screen Show (4:3)</PresentationFormat>
  <Paragraphs>25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Courier New</vt:lpstr>
      <vt:lpstr>Wingdings</vt:lpstr>
      <vt:lpstr/>
      <vt:lpstr>Experiencia #1</vt:lpstr>
      <vt:lpstr>Repaso - Capítulo preliminar</vt:lpstr>
      <vt:lpstr>Repaso - Capítulo 1</vt:lpstr>
      <vt:lpstr>Experiencia #1</vt:lpstr>
      <vt:lpstr>Guidelines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Experiencia #1</dc:title>
  <cp:lastModifiedBy>Stephanie Knight</cp:lastModifiedBy>
  <cp:revision>1</cp:revision>
  <dcterms:modified xsi:type="dcterms:W3CDTF">2016-09-30T20:54:35Z</dcterms:modified>
</cp:coreProperties>
</file>